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57" r:id="rId4"/>
    <p:sldId id="266" r:id="rId5"/>
    <p:sldId id="267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Pre-Test vs. Post-Test 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Pre-Test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Sheet1!$A$30:$H$30</c:f>
              <c:numCache>
                <c:formatCode>General</c:formatCode>
                <c:ptCount val="8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24</c:v>
                </c:pt>
                <c:pt idx="4">
                  <c:v>20</c:v>
                </c:pt>
                <c:pt idx="5">
                  <c:v>1</c:v>
                </c:pt>
                <c:pt idx="6">
                  <c:v>10</c:v>
                </c:pt>
                <c:pt idx="7">
                  <c:v>7</c:v>
                </c:pt>
              </c:numCache>
            </c:numRef>
          </c:val>
        </c:ser>
        <c:ser>
          <c:idx val="1"/>
          <c:order val="1"/>
          <c:tx>
            <c:v>Post-Test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Sheet1!$A$67:$H$67</c:f>
              <c:numCache>
                <c:formatCode>General</c:formatCode>
                <c:ptCount val="8"/>
                <c:pt idx="0">
                  <c:v>27</c:v>
                </c:pt>
                <c:pt idx="1">
                  <c:v>25</c:v>
                </c:pt>
                <c:pt idx="2">
                  <c:v>25</c:v>
                </c:pt>
                <c:pt idx="3">
                  <c:v>26</c:v>
                </c:pt>
                <c:pt idx="4">
                  <c:v>25</c:v>
                </c:pt>
                <c:pt idx="5">
                  <c:v>11</c:v>
                </c:pt>
                <c:pt idx="6">
                  <c:v>24</c:v>
                </c:pt>
                <c:pt idx="7">
                  <c:v>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857408"/>
        <c:axId val="21859328"/>
      </c:barChart>
      <c:catAx>
        <c:axId val="21857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Problem</a:t>
                </a:r>
                <a:r>
                  <a:rPr lang="en-US" baseline="0"/>
                  <a:t> Number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859328"/>
        <c:crosses val="autoZero"/>
        <c:auto val="1"/>
        <c:lblAlgn val="ctr"/>
        <c:lblOffset val="100"/>
        <c:noMultiLvlLbl val="0"/>
      </c:catAx>
      <c:valAx>
        <c:axId val="218593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of Correct Answers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21857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42C6DE0-E869-4FE5-B13D-000BA5EB36A4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7BB2689-8689-4BBB-A3EC-1E15022967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31578" y="203219"/>
            <a:ext cx="5648623" cy="1204306"/>
          </a:xfrm>
        </p:spPr>
        <p:txBody>
          <a:bodyPr/>
          <a:lstStyle/>
          <a:p>
            <a:r>
              <a:rPr lang="en-US" dirty="0" smtClean="0"/>
              <a:t>Stephanie Godsey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2710" y="2234729"/>
            <a:ext cx="6011572" cy="3308817"/>
          </a:xfrm>
        </p:spPr>
        <p:txBody>
          <a:bodyPr/>
          <a:lstStyle/>
          <a:p>
            <a:r>
              <a:rPr lang="en-US" sz="1600" b="1" dirty="0" err="1" smtClean="0"/>
              <a:t>Cofsp</a:t>
            </a:r>
            <a:r>
              <a:rPr lang="en-US" sz="1600" b="1" dirty="0" smtClean="0"/>
              <a:t> recipient </a:t>
            </a:r>
          </a:p>
          <a:p>
            <a:r>
              <a:rPr lang="en-US" sz="1600" b="1" dirty="0" smtClean="0"/>
              <a:t>University of Cincinnati</a:t>
            </a:r>
          </a:p>
          <a:p>
            <a:r>
              <a:rPr lang="en-US" sz="1600" b="1" dirty="0" smtClean="0"/>
              <a:t>Senior civil engineering student </a:t>
            </a:r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918855" y="3889138"/>
            <a:ext cx="7274071" cy="3308817"/>
          </a:xfrm>
          <a:prstGeom prst="rect">
            <a:avLst/>
          </a:prstGeom>
        </p:spPr>
        <p:txBody>
          <a:bodyPr vert="horz" lIns="91440" tIns="9144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School </a:t>
            </a:r>
            <a:r>
              <a:rPr lang="en-US" sz="1600" b="1" dirty="0"/>
              <a:t>of Creative and Performing </a:t>
            </a:r>
            <a:r>
              <a:rPr lang="en-US" sz="1600" b="1" dirty="0" smtClean="0"/>
              <a:t>Arts</a:t>
            </a:r>
          </a:p>
          <a:p>
            <a:r>
              <a:rPr lang="en-US" sz="1600" b="1" dirty="0" smtClean="0"/>
              <a:t>9</a:t>
            </a:r>
            <a:r>
              <a:rPr lang="en-US" sz="1600" b="1" baseline="30000" dirty="0" smtClean="0"/>
              <a:t>th</a:t>
            </a:r>
            <a:r>
              <a:rPr lang="en-US" sz="1600" b="1" dirty="0" smtClean="0"/>
              <a:t> and 10</a:t>
            </a:r>
            <a:r>
              <a:rPr lang="en-US" sz="1600" b="1" baseline="30000" dirty="0" smtClean="0"/>
              <a:t>th</a:t>
            </a:r>
            <a:r>
              <a:rPr lang="en-US" sz="1600" b="1" dirty="0" smtClean="0"/>
              <a:t> grade geometry and honors geometry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3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Academic standards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Determining mathematic equations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Computing mathematic equations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Problem Solving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Finding areas of different geometric shapes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Scaling </a:t>
            </a:r>
          </a:p>
          <a:p>
            <a:pPr marL="0" indent="0"/>
            <a:endParaRPr lang="en-US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0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Activity: Cost Estimate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520940" cy="3579849"/>
          </a:xfrm>
        </p:spPr>
        <p:txBody>
          <a:bodyPr>
            <a:normAutofit/>
          </a:bodyPr>
          <a:lstStyle/>
          <a:p>
            <a:pPr marL="0" indent="0"/>
            <a:r>
              <a:rPr lang="en-US" sz="2400" dirty="0" smtClean="0"/>
              <a:t>Learning Objectives: Find shape areas and convert areas to realistic cost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 smtClean="0"/>
              <a:t>Guiding Question: How do you estimate the cost of constructing a performing arts theater? </a:t>
            </a:r>
            <a:endParaRPr lang="en-US" sz="2400" dirty="0"/>
          </a:p>
        </p:txBody>
      </p:sp>
      <p:pic>
        <p:nvPicPr>
          <p:cNvPr id="4" name="Picture 3" descr="https://www.awesomestories.com/images/user/08a8402ef8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415" y="3733800"/>
            <a:ext cx="4050030" cy="297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96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This activity forced students to examine the practicality of designing a floor plan of a performing arts theater. </a:t>
            </a:r>
          </a:p>
          <a:p>
            <a:endParaRPr lang="en-US" sz="2000" dirty="0"/>
          </a:p>
          <a:p>
            <a:r>
              <a:rPr lang="en-US" sz="2000" dirty="0" smtClean="0"/>
              <a:t>The students had to make corrections if their theater was not realistically a functional floor plan.</a:t>
            </a:r>
          </a:p>
          <a:p>
            <a:endParaRPr lang="en-US" sz="2000" dirty="0"/>
          </a:p>
          <a:p>
            <a:r>
              <a:rPr lang="en-US" sz="2000" dirty="0" smtClean="0"/>
              <a:t>The computations performed in order to find the cost of construction were actual computations a civil engineer would do in reality.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43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student growth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428823"/>
              </p:ext>
            </p:extLst>
          </p:nvPr>
        </p:nvGraphicFramePr>
        <p:xfrm>
          <a:off x="1066800" y="1219200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631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Positive </a:t>
            </a:r>
            <a:endParaRPr lang="en-US" sz="2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Negative 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4443984" cy="31089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Scaling issue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Unrealistic room dimensions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Improve explanation of civil engineering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/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829050" cy="46989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Assessment proves they took in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They all participated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Seemed to enjoy the hands on activity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Realization of the cost of construction was surprising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272</TotalTime>
  <Words>184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Angles</vt:lpstr>
      <vt:lpstr>Stephanie Godsey</vt:lpstr>
      <vt:lpstr>Academic standards </vt:lpstr>
      <vt:lpstr>Activity: Cost Estimate </vt:lpstr>
      <vt:lpstr>acs</vt:lpstr>
      <vt:lpstr>Proof of student growth </vt:lpstr>
      <vt:lpstr>reflection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estimating</dc:title>
  <dc:creator>Stephanie</dc:creator>
  <cp:lastModifiedBy>Debora A Liberi</cp:lastModifiedBy>
  <cp:revision>10</cp:revision>
  <dcterms:created xsi:type="dcterms:W3CDTF">2015-03-23T17:54:57Z</dcterms:created>
  <dcterms:modified xsi:type="dcterms:W3CDTF">2015-03-30T18:20:30Z</dcterms:modified>
</cp:coreProperties>
</file>